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92" r:id="rId3"/>
    <p:sldId id="269" r:id="rId4"/>
    <p:sldId id="257" r:id="rId5"/>
    <p:sldId id="271" r:id="rId6"/>
    <p:sldId id="258" r:id="rId7"/>
    <p:sldId id="259" r:id="rId8"/>
    <p:sldId id="260" r:id="rId9"/>
    <p:sldId id="266" r:id="rId10"/>
    <p:sldId id="268" r:id="rId11"/>
    <p:sldId id="261" r:id="rId12"/>
    <p:sldId id="263" r:id="rId13"/>
    <p:sldId id="273" r:id="rId14"/>
    <p:sldId id="265" r:id="rId15"/>
    <p:sldId id="272" r:id="rId16"/>
    <p:sldId id="274" r:id="rId17"/>
    <p:sldId id="276" r:id="rId18"/>
    <p:sldId id="277" r:id="rId19"/>
    <p:sldId id="278" r:id="rId20"/>
    <p:sldId id="283" r:id="rId21"/>
    <p:sldId id="284" r:id="rId22"/>
    <p:sldId id="285" r:id="rId23"/>
    <p:sldId id="287" r:id="rId24"/>
    <p:sldId id="290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99"/>
    <a:srgbClr val="32A42C"/>
    <a:srgbClr val="7A0C6A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4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</a:t>
            </a:r>
            <a:r>
              <a:rPr lang="tr-TR" noProof="0" dirty="0" smtClean="0"/>
              <a:t>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7" name="Gr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Düz Bağlayıcı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Resim Yer Tutucus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9" name="Talimat Metni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1">
              <a:buNone/>
            </a:pPr>
            <a:r>
              <a:rPr lang="tr-TR" sz="1200" b="1" i="1" dirty="0" smtClean="0">
                <a:latin typeface="Arial"/>
                <a:ea typeface="+mn-ea"/>
                <a:cs typeface="Arial"/>
              </a:rPr>
              <a:t>NOT:</a:t>
            </a:r>
          </a:p>
          <a:p>
            <a:pPr algn="l" defTabSz="914400" rtl="1">
              <a:buNone/>
            </a:pPr>
            <a:r>
              <a:rPr lang="tr-TR" sz="1200" b="0" i="1" dirty="0" smtClean="0">
                <a:latin typeface="Arial"/>
                <a:ea typeface="+mn-ea"/>
                <a:cs typeface="Arial"/>
              </a:rPr>
              <a:t>Bu slayt üzerindeki resmi değiştirmek için resmi seçin ve silin. Ardından, kendi resminizi eklemek için yer tutucudaki Resimler simgesini tıklatın.</a:t>
            </a:r>
            <a:endParaRPr lang="tr-TR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Düz Bağlayıcı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ikdörtgen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Düz Bağlayıcı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</a:t>
            </a:r>
            <a:r>
              <a:rPr lang="tr-TR" noProof="0" dirty="0" smtClean="0"/>
              <a:t>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tr-TR" smtClean="0"/>
              <a:pPr/>
              <a:t>13.11.2015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15" name="Gr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Düz Bağlayıcı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7030A0"/>
                </a:solidFill>
              </a:rPr>
              <a:t>SINAV KAYGISI</a:t>
            </a:r>
            <a:endParaRPr lang="tr-TR" sz="6000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85517" y="2562681"/>
            <a:ext cx="6544482" cy="4111454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C3399"/>
                </a:solidFill>
              </a:rPr>
              <a:t>Kaygı, herhangi bir stresli durumda yaşanan doğal bir duygudur ve yaşamın doğal bir parçasıdır.</a:t>
            </a:r>
            <a:endParaRPr lang="tr-TR" sz="4000" b="1" dirty="0" smtClean="0">
              <a:solidFill>
                <a:srgbClr val="CC3399"/>
              </a:solidFill>
            </a:endParaRPr>
          </a:p>
          <a:p>
            <a:r>
              <a:rPr lang="tr-TR" sz="4000" b="1" dirty="0" smtClean="0">
                <a:solidFill>
                  <a:srgbClr val="CC3399"/>
                </a:solidFill>
              </a:rPr>
              <a:t>Bizler saksıdaki bir çiçek veya herhangi bir makine değil duygulara sahip olan varlıklarız. Heyecan ise sahip olduğumuz bu doğal duygulardandır.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39" y="2309947"/>
            <a:ext cx="3167390" cy="3959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7592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4294967295"/>
          </p:nvPr>
        </p:nvSpPr>
        <p:spPr>
          <a:xfrm>
            <a:off x="1262130" y="1092559"/>
            <a:ext cx="9982200" cy="4572000"/>
          </a:xfrm>
        </p:spPr>
        <p:txBody>
          <a:bodyPr>
            <a:normAutofit/>
          </a:bodyPr>
          <a:lstStyle/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Kaçma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Kaçınma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Erteleme</a:t>
            </a:r>
            <a:endParaRPr lang="tr-TR" sz="3600" b="1" dirty="0">
              <a:solidFill>
                <a:srgbClr val="CC3399"/>
              </a:solidFill>
              <a:latin typeface="+mj-lt"/>
            </a:endParaRPr>
          </a:p>
        </p:txBody>
      </p:sp>
      <p:sp>
        <p:nvSpPr>
          <p:cNvPr id="6" name="Sol Ok 5"/>
          <p:cNvSpPr/>
          <p:nvPr/>
        </p:nvSpPr>
        <p:spPr>
          <a:xfrm>
            <a:off x="7328078" y="474372"/>
            <a:ext cx="4430333" cy="3039414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tr-TR" b="1">
              <a:ln/>
              <a:solidFill>
                <a:schemeClr val="accent4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542159" y="1219288"/>
            <a:ext cx="3193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7A0C6A"/>
                </a:solidFill>
                <a:latin typeface="+mj-lt"/>
              </a:rPr>
              <a:t>Davranışsal Belirtiler</a:t>
            </a:r>
            <a:endParaRPr lang="tr-TR" sz="5400" b="1" dirty="0">
              <a:solidFill>
                <a:srgbClr val="7A0C6A"/>
              </a:solidFill>
              <a:latin typeface="+mj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3" y="3683359"/>
            <a:ext cx="8555036" cy="2936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7A0C6A"/>
                </a:solidFill>
              </a:rPr>
              <a:t>Kaygı Nedenleri</a:t>
            </a:r>
            <a:endParaRPr lang="tr-TR" sz="6000" b="1" dirty="0">
              <a:solidFill>
                <a:srgbClr val="7A0C6A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Kötü çalışma alışkanlığı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Yanlış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benlik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algısı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Başarısızlık korkusu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Değerlendirilme korkusu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Mükemmeliyetçi kişilik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6019800" cy="4571999"/>
          </a:xfrm>
        </p:spPr>
        <p:txBody>
          <a:bodyPr>
            <a:noAutofit/>
          </a:bodyPr>
          <a:lstStyle/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>
                <a:solidFill>
                  <a:srgbClr val="CC3399"/>
                </a:solidFill>
              </a:rPr>
              <a:t>Görev ve sorumlulukları erteleme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>
                <a:solidFill>
                  <a:srgbClr val="CC3399"/>
                </a:solidFill>
              </a:rPr>
              <a:t>Uygun olmayan çalışma alışkanlıkları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>
                <a:solidFill>
                  <a:srgbClr val="CC3399"/>
                </a:solidFill>
              </a:rPr>
              <a:t>Yanlış aile tutumları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>
                <a:solidFill>
                  <a:srgbClr val="CC3399"/>
                </a:solidFill>
              </a:rPr>
              <a:t>Yanlış eğitici tutumları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>
                <a:solidFill>
                  <a:srgbClr val="CC3399"/>
                </a:solidFill>
              </a:rPr>
              <a:t>Her durumu felaketmiş gibi algılama</a:t>
            </a:r>
          </a:p>
        </p:txBody>
      </p:sp>
    </p:spTree>
    <p:extLst>
      <p:ext uri="{BB962C8B-B14F-4D97-AF65-F5344CB8AC3E}">
        <p14:creationId xmlns=""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31273" y="904239"/>
            <a:ext cx="9982200" cy="55796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000" b="1" dirty="0" smtClean="0">
                <a:solidFill>
                  <a:srgbClr val="CC3399"/>
                </a:solidFill>
              </a:rPr>
              <a:t>Yoğun beklenti</a:t>
            </a:r>
          </a:p>
          <a:p>
            <a:pPr marL="0" indent="0">
              <a:buNone/>
            </a:pPr>
            <a:endParaRPr lang="tr-TR" sz="4000" dirty="0">
              <a:solidFill>
                <a:srgbClr val="CC3399"/>
              </a:solidFill>
            </a:endParaRPr>
          </a:p>
          <a:p>
            <a:pPr marL="0" indent="0">
              <a:buNone/>
            </a:pPr>
            <a:endParaRPr lang="tr-TR" sz="4000" dirty="0" smtClean="0">
              <a:solidFill>
                <a:srgbClr val="CC3399"/>
              </a:solidFill>
            </a:endParaRPr>
          </a:p>
          <a:p>
            <a:pPr marL="0" indent="0" algn="ctr">
              <a:buNone/>
            </a:pPr>
            <a:r>
              <a:rPr lang="tr-TR" sz="4000" b="1" dirty="0" smtClean="0">
                <a:solidFill>
                  <a:srgbClr val="CC3399"/>
                </a:solidFill>
              </a:rPr>
              <a:t>Duygusal yük</a:t>
            </a:r>
            <a:endParaRPr lang="tr-TR" sz="4000" b="1" dirty="0">
              <a:solidFill>
                <a:srgbClr val="CC3399"/>
              </a:solidFill>
            </a:endParaRPr>
          </a:p>
          <a:p>
            <a:pPr marL="0" indent="0">
              <a:buNone/>
            </a:pPr>
            <a:endParaRPr lang="tr-TR" sz="4000" dirty="0">
              <a:solidFill>
                <a:srgbClr val="CC3399"/>
              </a:solidFill>
            </a:endParaRPr>
          </a:p>
          <a:p>
            <a:pPr marL="0" indent="0" algn="ctr">
              <a:buNone/>
            </a:pPr>
            <a:endParaRPr lang="tr-TR" sz="4000" b="1" dirty="0">
              <a:solidFill>
                <a:srgbClr val="CC3399"/>
              </a:solidFill>
            </a:endParaRPr>
          </a:p>
          <a:p>
            <a:pPr marL="0" indent="0" algn="ctr">
              <a:buNone/>
            </a:pPr>
            <a:r>
              <a:rPr lang="tr-TR" sz="4000" b="1" dirty="0" smtClean="0">
                <a:solidFill>
                  <a:srgbClr val="CC3399"/>
                </a:solidFill>
              </a:rPr>
              <a:t>Karamsarlık ve bıkkınlık</a:t>
            </a:r>
            <a:endParaRPr lang="tr-TR" sz="4000" b="1" dirty="0">
              <a:solidFill>
                <a:srgbClr val="CC3399"/>
              </a:solidFill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5469427" y="1632063"/>
            <a:ext cx="705889" cy="1162651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>
            <a:off x="5469427" y="4222863"/>
            <a:ext cx="705889" cy="1166553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41537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104900" y="37564"/>
            <a:ext cx="9980682" cy="1096962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7A0C6A"/>
                </a:solidFill>
              </a:rPr>
              <a:t>Kaygı Sonuçları</a:t>
            </a:r>
            <a:endParaRPr lang="tr-TR" sz="6000" b="1" dirty="0">
              <a:solidFill>
                <a:srgbClr val="7A0C6A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Hatırlama ve transfer güçlüğü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Olumlu enerji eksikliği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Sınav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içeriğine ilişkin dikkat eksikliği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Sınavın kendisine ve yaşananlara odaklanma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Bilişsel etkinliklerde zayıflama</a:t>
            </a:r>
            <a:endParaRPr lang="tr-TR" sz="4000" b="1" dirty="0">
              <a:solidFill>
                <a:srgbClr val="CC3399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0" y="1862663"/>
            <a:ext cx="3827438" cy="4047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4900" y="37564"/>
            <a:ext cx="9980682" cy="1096962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7A0C6A"/>
                </a:solidFill>
              </a:rPr>
              <a:t>Yararsız Düşünceler</a:t>
            </a:r>
            <a:endParaRPr lang="tr-TR" sz="6000" b="1" dirty="0">
              <a:solidFill>
                <a:srgbClr val="7A0C6A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4900" y="1471272"/>
            <a:ext cx="9982200" cy="2722418"/>
          </a:xfrm>
        </p:spPr>
        <p:txBody>
          <a:bodyPr>
            <a:noAutofit/>
          </a:bodyPr>
          <a:lstStyle/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Sınavlar </a:t>
            </a:r>
            <a:r>
              <a:rPr lang="tr-TR" sz="4000" b="1" dirty="0">
                <a:solidFill>
                  <a:srgbClr val="CC3399"/>
                </a:solidFill>
                <a:latin typeface="+mj-lt"/>
              </a:rPr>
              <a:t>niye yapılıyor , ne gerek var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?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Bu </a:t>
            </a:r>
            <a:r>
              <a:rPr lang="tr-TR" sz="4000" b="1" dirty="0">
                <a:solidFill>
                  <a:srgbClr val="CC3399"/>
                </a:solidFill>
                <a:latin typeface="+mj-lt"/>
              </a:rPr>
              <a:t>bilgiler gelecekte benim işime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yaramaz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Sınava </a:t>
            </a:r>
            <a:r>
              <a:rPr lang="tr-TR" sz="4000" b="1" dirty="0">
                <a:solidFill>
                  <a:srgbClr val="CC3399"/>
                </a:solidFill>
                <a:latin typeface="+mj-lt"/>
              </a:rPr>
              <a:t>hazırlanmak için gerekli zamanım yok ki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!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Bu </a:t>
            </a:r>
            <a:r>
              <a:rPr lang="tr-TR" sz="4000" b="1" dirty="0">
                <a:solidFill>
                  <a:srgbClr val="CC3399"/>
                </a:solidFill>
                <a:latin typeface="+mj-lt"/>
              </a:rPr>
              <a:t>konuları anlayamıyorum , aptal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olmalıyım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27" y="1538957"/>
            <a:ext cx="2849733" cy="2587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Metin kutusu 5"/>
          <p:cNvSpPr txBox="1"/>
          <p:nvPr/>
        </p:nvSpPr>
        <p:spPr>
          <a:xfrm>
            <a:off x="5087155" y="4530436"/>
            <a:ext cx="7104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>
                <a:solidFill>
                  <a:srgbClr val="CC3399"/>
                </a:solidFill>
              </a:rPr>
              <a:t>Ben zaten bu konuları anlamıyorum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>
                <a:solidFill>
                  <a:srgbClr val="CC3399"/>
                </a:solidFill>
              </a:rPr>
              <a:t>Biliyorum, bu sınavda başarılı olamayacağım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>
                <a:solidFill>
                  <a:srgbClr val="CC3399"/>
                </a:solidFill>
              </a:rPr>
              <a:t>Sınav kötü </a:t>
            </a:r>
            <a:r>
              <a:rPr lang="tr-TR" sz="4000" b="1" dirty="0" smtClean="0">
                <a:solidFill>
                  <a:srgbClr val="CC3399"/>
                </a:solidFill>
              </a:rPr>
              <a:t>geçecek</a:t>
            </a:r>
            <a:endParaRPr lang="tr-TR" sz="4000" b="1" dirty="0">
              <a:solidFill>
                <a:srgbClr val="CC3399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7" y="4322619"/>
            <a:ext cx="4114800" cy="2571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916691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4900" y="37563"/>
            <a:ext cx="9980682" cy="1096962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7A0C6A"/>
                </a:solidFill>
              </a:rPr>
              <a:t>Alternatif Düşünceler</a:t>
            </a:r>
            <a:endParaRPr lang="tr-TR" sz="6000" b="1" dirty="0">
              <a:solidFill>
                <a:srgbClr val="7A0C6A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82" y="1407015"/>
            <a:ext cx="9982200" cy="5985457"/>
          </a:xfrm>
        </p:spPr>
        <p:txBody>
          <a:bodyPr>
            <a:noAutofit/>
          </a:bodyPr>
          <a:lstStyle/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Yapabildiğimin </a:t>
            </a:r>
            <a:r>
              <a:rPr lang="tr-TR" sz="4000" b="1" dirty="0">
                <a:solidFill>
                  <a:srgbClr val="CC3399"/>
                </a:solidFill>
                <a:latin typeface="+mj-lt"/>
              </a:rPr>
              <a:t>en iyisini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yapabilirim?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Dünyanın </a:t>
            </a:r>
            <a:r>
              <a:rPr lang="tr-TR" sz="4000" b="1" dirty="0">
                <a:solidFill>
                  <a:srgbClr val="CC3399"/>
                </a:solidFill>
                <a:latin typeface="+mj-lt"/>
              </a:rPr>
              <a:t>sonu değil, telafisi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var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Bunda </a:t>
            </a:r>
            <a:r>
              <a:rPr lang="tr-TR" sz="4000" b="1" dirty="0">
                <a:solidFill>
                  <a:srgbClr val="CC3399"/>
                </a:solidFill>
                <a:latin typeface="+mj-lt"/>
              </a:rPr>
              <a:t>başarısız olmam her zaman olacağım anlamına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gelmez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Yeterli </a:t>
            </a:r>
            <a:r>
              <a:rPr lang="tr-TR" sz="4000" b="1" dirty="0">
                <a:solidFill>
                  <a:srgbClr val="CC3399"/>
                </a:solidFill>
                <a:latin typeface="+mj-lt"/>
              </a:rPr>
              <a:t>zamanımın olmadığı doğru , ancak olan zamanımı en etkili şekilde nasıl kullanabilirim? </a:t>
            </a:r>
            <a:endParaRPr lang="tr-TR" sz="4000" b="1" dirty="0" smtClean="0">
              <a:solidFill>
                <a:srgbClr val="CC3399"/>
              </a:solidFill>
              <a:latin typeface="+mj-lt"/>
            </a:endParaRP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Başarısız </a:t>
            </a:r>
            <a:r>
              <a:rPr lang="tr-TR" sz="4000" b="1" dirty="0">
                <a:solidFill>
                  <a:srgbClr val="CC3399"/>
                </a:solidFill>
                <a:latin typeface="+mj-lt"/>
              </a:rPr>
              <a:t>olmam tembel ve beceriksiz olduğumu göstermez. Daha fazla çalışmam gerektiği anlamına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gelir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>
                <a:solidFill>
                  <a:srgbClr val="CC3399"/>
                </a:solidFill>
                <a:latin typeface="+mj-lt"/>
              </a:rPr>
              <a:t>Z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amanı </a:t>
            </a:r>
            <a:r>
              <a:rPr lang="tr-TR" sz="4000" b="1" dirty="0">
                <a:solidFill>
                  <a:srgbClr val="CC3399"/>
                </a:solidFill>
                <a:latin typeface="+mj-lt"/>
              </a:rPr>
              <a:t>kendi yararıma kullanmak benim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elimde</a:t>
            </a:r>
            <a:endParaRPr lang="tr-TR" sz="4000" b="1" dirty="0">
              <a:solidFill>
                <a:srgbClr val="CC3399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021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4900" y="37564"/>
            <a:ext cx="9980682" cy="1096962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7A0C6A"/>
                </a:solidFill>
              </a:rPr>
              <a:t>Sınav Kaygısını Azaltan Etkenler</a:t>
            </a:r>
            <a:endParaRPr lang="tr-TR" sz="6000" b="1" dirty="0">
              <a:solidFill>
                <a:srgbClr val="7A0C6A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496059"/>
          </a:xfrm>
        </p:spPr>
        <p:txBody>
          <a:bodyPr>
            <a:noAutofit/>
          </a:bodyPr>
          <a:lstStyle/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Zaman yönetimini öğrenmek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Tutumları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gözden geçirmek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Beslenme ve uykuya dikkat etmek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Düzenli çalışmak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Beklentileri ulaşılabilir kılmak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Mükemmeliyetçi tutumdan vazgeçmek</a:t>
            </a:r>
            <a:endParaRPr lang="tr-TR" sz="4000" b="1" dirty="0">
              <a:solidFill>
                <a:srgbClr val="CC3399"/>
              </a:solidFill>
              <a:latin typeface="+mj-lt"/>
            </a:endParaRPr>
          </a:p>
        </p:txBody>
      </p:sp>
      <p:sp>
        <p:nvSpPr>
          <p:cNvPr id="4" name="Sol Ok 3"/>
          <p:cNvSpPr/>
          <p:nvPr/>
        </p:nvSpPr>
        <p:spPr>
          <a:xfrm>
            <a:off x="7482625" y="2496355"/>
            <a:ext cx="4430333" cy="3039414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tr-TR" b="1">
              <a:ln/>
              <a:solidFill>
                <a:schemeClr val="accent4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989454" y="3222496"/>
            <a:ext cx="2923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7A0C6A"/>
                </a:solidFill>
                <a:latin typeface="+mj-lt"/>
              </a:rPr>
              <a:t>Sınavdan önce</a:t>
            </a:r>
            <a:endParaRPr lang="tr-TR" sz="5400" b="1" dirty="0">
              <a:solidFill>
                <a:srgbClr val="7A0C6A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86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88642" y="518375"/>
            <a:ext cx="9982200" cy="4864994"/>
          </a:xfrm>
        </p:spPr>
        <p:txBody>
          <a:bodyPr>
            <a:noAutofit/>
          </a:bodyPr>
          <a:lstStyle/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Bir soruyu cevaplarken başka bir soruyla ilgili bir konu akla gelirse kısaca not edip devam etmek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Kaygıyla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başa çıkma tekniklerinden birini uygulamak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Zamanı nasıl kullanacağına karar vermek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Yapabildiğin sorulardan başlamak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endParaRPr lang="tr-TR" sz="4000" b="1" dirty="0">
              <a:solidFill>
                <a:srgbClr val="CC3399"/>
              </a:solidFill>
              <a:latin typeface="+mj-lt"/>
            </a:endParaRPr>
          </a:p>
        </p:txBody>
      </p:sp>
      <p:sp>
        <p:nvSpPr>
          <p:cNvPr id="5" name="Sol Ok 4"/>
          <p:cNvSpPr/>
          <p:nvPr/>
        </p:nvSpPr>
        <p:spPr>
          <a:xfrm>
            <a:off x="8163644" y="3337238"/>
            <a:ext cx="4430333" cy="3039414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tr-TR" b="1">
              <a:ln/>
              <a:solidFill>
                <a:schemeClr val="accent4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438653" y="3979782"/>
            <a:ext cx="3155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7A0C6A"/>
                </a:solidFill>
                <a:latin typeface="+mj-lt"/>
              </a:rPr>
              <a:t>Sınav esnasında</a:t>
            </a:r>
            <a:endParaRPr lang="tr-TR" sz="5400" b="1" dirty="0">
              <a:solidFill>
                <a:srgbClr val="7A0C6A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15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159098" y="1123682"/>
            <a:ext cx="9982200" cy="4572000"/>
          </a:xfrm>
        </p:spPr>
        <p:txBody>
          <a:bodyPr>
            <a:normAutofit/>
          </a:bodyPr>
          <a:lstStyle/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Yapılan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yanlışları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belirlemek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endParaRPr lang="tr-TR" sz="4000" b="1" dirty="0" smtClean="0">
              <a:solidFill>
                <a:srgbClr val="CC3399"/>
              </a:solidFill>
              <a:latin typeface="+mj-lt"/>
            </a:endParaRP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Yeni bir strateji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belirlemek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endParaRPr lang="tr-TR" sz="4000" b="1" dirty="0" smtClean="0">
              <a:solidFill>
                <a:srgbClr val="CC3399"/>
              </a:solidFill>
              <a:latin typeface="+mj-lt"/>
            </a:endParaRP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Uygulama planı hazırlamak</a:t>
            </a:r>
            <a:endParaRPr lang="tr-TR" sz="4000" b="1" dirty="0">
              <a:solidFill>
                <a:srgbClr val="CC3399"/>
              </a:solidFill>
              <a:latin typeface="+mj-lt"/>
            </a:endParaRPr>
          </a:p>
        </p:txBody>
      </p:sp>
      <p:sp>
        <p:nvSpPr>
          <p:cNvPr id="4" name="Sol Ok 3"/>
          <p:cNvSpPr/>
          <p:nvPr/>
        </p:nvSpPr>
        <p:spPr>
          <a:xfrm>
            <a:off x="7495503" y="2006958"/>
            <a:ext cx="4430333" cy="3039414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tr-TR" b="1">
              <a:ln/>
              <a:solidFill>
                <a:schemeClr val="accent4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899301" y="2739538"/>
            <a:ext cx="3026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7A0C6A"/>
                </a:solidFill>
                <a:latin typeface="+mj-lt"/>
              </a:rPr>
              <a:t>Sınavdan sonra</a:t>
            </a:r>
            <a:endParaRPr lang="tr-TR" sz="5400" b="1" dirty="0">
              <a:solidFill>
                <a:srgbClr val="7A0C6A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390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086" y="764404"/>
            <a:ext cx="7935912" cy="838200"/>
          </a:xfrm>
        </p:spPr>
        <p:txBody>
          <a:bodyPr>
            <a:noAutofit/>
          </a:bodyPr>
          <a:lstStyle/>
          <a:p>
            <a:r>
              <a:rPr lang="tr-TR" altLang="tr-TR" sz="6000" b="1" dirty="0">
                <a:solidFill>
                  <a:srgbClr val="7030A0"/>
                </a:solidFill>
              </a:rPr>
              <a:t>Kaygıyla Başa Çıkma Teknikleri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4186" y="2427890"/>
            <a:ext cx="7010400" cy="4740262"/>
          </a:xfrm>
        </p:spPr>
        <p:txBody>
          <a:bodyPr/>
          <a:lstStyle/>
          <a:p>
            <a:r>
              <a:rPr lang="tr-TR" altLang="tr-TR" sz="4000" b="1" dirty="0">
                <a:solidFill>
                  <a:srgbClr val="CC3399"/>
                </a:solidFill>
              </a:rPr>
              <a:t>Olumsuz düşünceleri durdurma </a:t>
            </a:r>
          </a:p>
          <a:p>
            <a:r>
              <a:rPr lang="tr-TR" altLang="tr-TR" sz="4000" b="1" dirty="0">
                <a:solidFill>
                  <a:srgbClr val="CC3399"/>
                </a:solidFill>
              </a:rPr>
              <a:t>İç-diyaloğu kurma </a:t>
            </a:r>
          </a:p>
          <a:p>
            <a:r>
              <a:rPr lang="tr-TR" altLang="tr-TR" sz="4000" b="1" dirty="0" smtClean="0">
                <a:solidFill>
                  <a:srgbClr val="CC3399"/>
                </a:solidFill>
              </a:rPr>
              <a:t>Nefes </a:t>
            </a:r>
            <a:r>
              <a:rPr lang="tr-TR" altLang="tr-TR" sz="4000" b="1" dirty="0" smtClean="0">
                <a:solidFill>
                  <a:srgbClr val="CC3399"/>
                </a:solidFill>
              </a:rPr>
              <a:t>egzersizi, görselleştirme tekniği ve </a:t>
            </a:r>
            <a:r>
              <a:rPr lang="tr-TR" altLang="tr-TR" sz="4000" b="1" dirty="0">
                <a:solidFill>
                  <a:srgbClr val="CC3399"/>
                </a:solidFill>
              </a:rPr>
              <a:t>kas </a:t>
            </a:r>
            <a:r>
              <a:rPr lang="tr-TR" altLang="tr-TR" sz="4000" b="1" dirty="0" smtClean="0">
                <a:solidFill>
                  <a:srgbClr val="CC3399"/>
                </a:solidFill>
              </a:rPr>
              <a:t>gevşetme</a:t>
            </a:r>
            <a:endParaRPr lang="tr-TR" altLang="tr-TR" sz="4000" b="1" dirty="0">
              <a:solidFill>
                <a:srgbClr val="CC3399"/>
              </a:solidFill>
            </a:endParaRPr>
          </a:p>
          <a:p>
            <a:endParaRPr lang="tr-TR" altLang="tr-TR" dirty="0"/>
          </a:p>
        </p:txBody>
      </p:sp>
    </p:spTree>
    <p:extLst>
      <p:ext uri="{BB962C8B-B14F-4D97-AF65-F5344CB8AC3E}">
        <p14:creationId xmlns="" xmlns:p14="http://schemas.microsoft.com/office/powerpoint/2010/main" val="1354424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4900" y="37563"/>
            <a:ext cx="9980682" cy="1096962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7A0C6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Kaygı Nedir?</a:t>
            </a:r>
            <a:endParaRPr lang="tr-TR" sz="6000" b="1" dirty="0">
              <a:solidFill>
                <a:srgbClr val="7A0C6A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 </a:t>
            </a:r>
            <a:r>
              <a:rPr lang="tr-TR" sz="2800" b="1" dirty="0" smtClean="0">
                <a:latin typeface="+mj-lt"/>
              </a:rPr>
              <a:t>	</a:t>
            </a:r>
            <a:r>
              <a:rPr lang="tr-TR" sz="4000" b="1" dirty="0" smtClean="0">
                <a:solidFill>
                  <a:srgbClr val="CC33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Kaygı , kişinin belli bir uyaranla karşı karşıya kaldığında yaşadığı , bedensel , duygusal , zihinsel değişimlerle kendini gösteren bir </a:t>
            </a:r>
            <a:r>
              <a:rPr lang="tr-TR" sz="4000" b="1" dirty="0" err="1" smtClean="0">
                <a:solidFill>
                  <a:srgbClr val="7A0C6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uyarılmışlık</a:t>
            </a:r>
            <a:r>
              <a:rPr lang="tr-TR" sz="4000" b="1" dirty="0" smtClean="0">
                <a:solidFill>
                  <a:srgbClr val="7A0C6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halidir.</a:t>
            </a:r>
            <a:endParaRPr lang="tr-TR" sz="4000" b="1" dirty="0">
              <a:solidFill>
                <a:srgbClr val="7A0C6A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58" y="2893730"/>
            <a:ext cx="7534142" cy="3531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8597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6000" b="1" dirty="0" smtClean="0">
                <a:solidFill>
                  <a:srgbClr val="7030A0"/>
                </a:solidFill>
              </a:rPr>
              <a:t>Olumsuz düşünceleri durdurma</a:t>
            </a:r>
            <a:endParaRPr lang="tr-TR" sz="6000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1650124"/>
            <a:ext cx="9164703" cy="4620047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tr-TR" altLang="tr-TR" sz="2400" b="1" dirty="0">
                <a:solidFill>
                  <a:srgbClr val="CC3399"/>
                </a:solidFill>
              </a:rPr>
              <a:t>Sınavdan Önce;</a:t>
            </a:r>
          </a:p>
          <a:p>
            <a:pPr lvl="2"/>
            <a:r>
              <a:rPr lang="tr-TR" altLang="tr-TR" sz="2400" b="1" dirty="0">
                <a:solidFill>
                  <a:srgbClr val="CC3399"/>
                </a:solidFill>
              </a:rPr>
              <a:t>İyi bir puan alamayacağım</a:t>
            </a:r>
          </a:p>
          <a:p>
            <a:pPr lvl="2"/>
            <a:r>
              <a:rPr lang="tr-TR" altLang="tr-TR" sz="2400" b="1" dirty="0">
                <a:solidFill>
                  <a:srgbClr val="CC3399"/>
                </a:solidFill>
              </a:rPr>
              <a:t>Paniğe kapılıp başarısız olacağım</a:t>
            </a:r>
          </a:p>
          <a:p>
            <a:pPr lvl="2"/>
            <a:r>
              <a:rPr lang="tr-TR" altLang="tr-TR" sz="2400" b="1" dirty="0">
                <a:solidFill>
                  <a:srgbClr val="CC3399"/>
                </a:solidFill>
              </a:rPr>
              <a:t>İyi hazırlanamadım</a:t>
            </a:r>
          </a:p>
          <a:p>
            <a:pPr lvl="1">
              <a:buFontTx/>
              <a:buNone/>
            </a:pPr>
            <a:r>
              <a:rPr lang="tr-TR" altLang="tr-TR" sz="2400" b="1" dirty="0">
                <a:solidFill>
                  <a:srgbClr val="CC3399"/>
                </a:solidFill>
              </a:rPr>
              <a:t>Sınav Sırasında;</a:t>
            </a:r>
          </a:p>
          <a:p>
            <a:pPr lvl="2"/>
            <a:r>
              <a:rPr lang="tr-TR" altLang="tr-TR" sz="2400" b="1" dirty="0">
                <a:solidFill>
                  <a:srgbClr val="CC3399"/>
                </a:solidFill>
              </a:rPr>
              <a:t>Herkes benden hızlı soru çözüyor</a:t>
            </a:r>
          </a:p>
          <a:p>
            <a:pPr lvl="2"/>
            <a:r>
              <a:rPr lang="tr-TR" altLang="tr-TR" sz="2400" b="1" dirty="0">
                <a:solidFill>
                  <a:srgbClr val="CC3399"/>
                </a:solidFill>
              </a:rPr>
              <a:t>Eyvah, bu soruyu çözemedim, sınav iyi gitmiyor</a:t>
            </a:r>
          </a:p>
          <a:p>
            <a:pPr lvl="2"/>
            <a:r>
              <a:rPr lang="tr-TR" altLang="tr-TR" sz="2400" b="1" dirty="0">
                <a:solidFill>
                  <a:srgbClr val="CC3399"/>
                </a:solidFill>
              </a:rPr>
              <a:t>Hiç bir şey hatırlamıyorum, başaramayacağım</a:t>
            </a:r>
          </a:p>
          <a:p>
            <a:pPr lvl="1">
              <a:buFontTx/>
              <a:buNone/>
            </a:pPr>
            <a:r>
              <a:rPr lang="tr-TR" altLang="tr-TR" sz="2400" b="1" dirty="0">
                <a:solidFill>
                  <a:srgbClr val="CC3399"/>
                </a:solidFill>
              </a:rPr>
              <a:t>Sınav Sonrasında;</a:t>
            </a:r>
          </a:p>
          <a:p>
            <a:pPr lvl="2"/>
            <a:r>
              <a:rPr lang="tr-TR" altLang="tr-TR" sz="2400" b="1" dirty="0">
                <a:solidFill>
                  <a:srgbClr val="CC3399"/>
                </a:solidFill>
              </a:rPr>
              <a:t>Hiçbir şey yapamadım, iyi bir puan alamayacağım</a:t>
            </a:r>
          </a:p>
          <a:p>
            <a:pPr lvl="2"/>
            <a:r>
              <a:rPr lang="tr-TR" altLang="tr-TR" sz="2400" b="1" dirty="0">
                <a:solidFill>
                  <a:srgbClr val="CC3399"/>
                </a:solidFill>
              </a:rPr>
              <a:t>Soranlara ne diyeceğim, rezil olacağım</a:t>
            </a:r>
          </a:p>
        </p:txBody>
      </p:sp>
    </p:spTree>
    <p:extLst>
      <p:ext uri="{BB962C8B-B14F-4D97-AF65-F5344CB8AC3E}">
        <p14:creationId xmlns="" xmlns:p14="http://schemas.microsoft.com/office/powerpoint/2010/main" val="2317507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altLang="tr-TR" sz="4000" b="1" dirty="0">
                <a:solidFill>
                  <a:srgbClr val="7030A0"/>
                </a:solidFill>
                <a:latin typeface="Trebuchet MS" panose="020B0603020202020204" pitchFamily="34" charset="0"/>
              </a:rPr>
              <a:t>Olumsuz Düşünceleri Durdurma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0085" y="1818290"/>
            <a:ext cx="7931150" cy="5113611"/>
          </a:xfrm>
        </p:spPr>
        <p:txBody>
          <a:bodyPr/>
          <a:lstStyle/>
          <a:p>
            <a:pPr lvl="2" algn="ctr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tr-TR" altLang="tr-TR" sz="2800" b="1" dirty="0">
                <a:solidFill>
                  <a:srgbClr val="CC3399"/>
                </a:solidFill>
                <a:latin typeface="Trebuchet MS" panose="020B0603020202020204" pitchFamily="34" charset="0"/>
              </a:rPr>
              <a:t>otomatik olumsuz düşünceleriniz ortaya çıktığında</a:t>
            </a:r>
          </a:p>
          <a:p>
            <a:pPr lvl="2" algn="ctr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tr-TR" altLang="tr-TR" sz="2800" b="1" dirty="0">
                <a:solidFill>
                  <a:srgbClr val="CC3399"/>
                </a:solidFill>
                <a:latin typeface="Trebuchet MS" panose="020B0603020202020204" pitchFamily="34" charset="0"/>
              </a:rPr>
              <a:t> 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tr-TR" altLang="tr-TR" sz="2800" b="1" dirty="0">
                <a:solidFill>
                  <a:srgbClr val="CC3399"/>
                </a:solidFill>
                <a:latin typeface="Trebuchet MS" panose="020B0603020202020204" pitchFamily="34" charset="0"/>
              </a:rPr>
              <a:t>(“Hiç </a:t>
            </a:r>
            <a:r>
              <a:rPr lang="tr-TR" altLang="tr-TR" sz="2800" b="1" dirty="0" err="1">
                <a:solidFill>
                  <a:srgbClr val="CC3399"/>
                </a:solidFill>
                <a:latin typeface="Trebuchet MS" panose="020B0603020202020204" pitchFamily="34" charset="0"/>
              </a:rPr>
              <a:t>birşey</a:t>
            </a:r>
            <a:r>
              <a:rPr lang="tr-TR" altLang="tr-TR" sz="2800" b="1" dirty="0">
                <a:solidFill>
                  <a:srgbClr val="CC3399"/>
                </a:solidFill>
                <a:latin typeface="Trebuchet MS" panose="020B0603020202020204" pitchFamily="34" charset="0"/>
              </a:rPr>
              <a:t> yapamayacağım”, 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tr-TR" altLang="tr-TR" sz="2800" b="1" dirty="0">
                <a:solidFill>
                  <a:srgbClr val="CC3399"/>
                </a:solidFill>
                <a:latin typeface="Trebuchet MS" panose="020B0603020202020204" pitchFamily="34" charset="0"/>
              </a:rPr>
              <a:t>“</a:t>
            </a:r>
            <a:r>
              <a:rPr lang="tr-TR" altLang="tr-TR" sz="2800" b="1" dirty="0" err="1">
                <a:solidFill>
                  <a:srgbClr val="CC3399"/>
                </a:solidFill>
                <a:latin typeface="Trebuchet MS" panose="020B0603020202020204" pitchFamily="34" charset="0"/>
              </a:rPr>
              <a:t>herşeyi</a:t>
            </a:r>
            <a:r>
              <a:rPr lang="tr-TR" altLang="tr-TR" sz="2800" b="1" dirty="0">
                <a:solidFill>
                  <a:srgbClr val="CC3399"/>
                </a:solidFill>
                <a:latin typeface="Trebuchet MS" panose="020B0603020202020204" pitchFamily="34" charset="0"/>
              </a:rPr>
              <a:t> unuttum”, 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tr-TR" altLang="tr-TR" sz="2800" b="1" dirty="0">
                <a:solidFill>
                  <a:srgbClr val="CC3399"/>
                </a:solidFill>
                <a:latin typeface="Trebuchet MS" panose="020B0603020202020204" pitchFamily="34" charset="0"/>
              </a:rPr>
              <a:t>“sınav kötü geçecek” vb.)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tr-TR" altLang="tr-TR" sz="2800" b="1" dirty="0">
                <a:solidFill>
                  <a:srgbClr val="CC3399"/>
                </a:solidFill>
                <a:latin typeface="Trebuchet MS" panose="020B0603020202020204" pitchFamily="34" charset="0"/>
              </a:rPr>
              <a:t>				onlara “DUR” deyin.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None/>
            </a:pPr>
            <a:endParaRPr lang="tr-TR" altLang="tr-TR" sz="2800" b="1" dirty="0">
              <a:solidFill>
                <a:srgbClr val="CC3399"/>
              </a:solidFill>
              <a:latin typeface="Trebuchet MS" panose="020B0603020202020204" pitchFamily="34" charset="0"/>
            </a:endParaRPr>
          </a:p>
          <a:p>
            <a:pPr lvl="2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tr-TR" altLang="tr-TR" sz="2800" b="1" dirty="0">
                <a:solidFill>
                  <a:srgbClr val="CC3399"/>
                </a:solidFill>
                <a:latin typeface="Trebuchet MS" panose="020B0603020202020204" pitchFamily="34" charset="0"/>
              </a:rPr>
              <a:t>Tıpkı kırmızı ışık yandığında durduğunuz gibi...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tr-TR" dirty="0"/>
          </a:p>
        </p:txBody>
      </p:sp>
    </p:spTree>
    <p:extLst>
      <p:ext uri="{BB962C8B-B14F-4D97-AF65-F5344CB8AC3E}">
        <p14:creationId xmlns="" xmlns:p14="http://schemas.microsoft.com/office/powerpoint/2010/main" val="2812952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059" y="738324"/>
            <a:ext cx="4835525" cy="838200"/>
          </a:xfrm>
        </p:spPr>
        <p:txBody>
          <a:bodyPr>
            <a:noAutofit/>
          </a:bodyPr>
          <a:lstStyle/>
          <a:p>
            <a:r>
              <a:rPr lang="tr-TR" altLang="tr-TR" sz="6000" b="1" dirty="0">
                <a:solidFill>
                  <a:srgbClr val="7030A0"/>
                </a:solidFill>
              </a:rPr>
              <a:t>İç-Diyaloğu Kurma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6971" y="2340338"/>
            <a:ext cx="8548732" cy="4897438"/>
          </a:xfrm>
        </p:spPr>
        <p:txBody>
          <a:bodyPr>
            <a:normAutofit fontScale="92500" lnSpcReduction="20000"/>
          </a:bodyPr>
          <a:lstStyle/>
          <a:p>
            <a:pPr lvl="2">
              <a:buFont typeface="Symbol" panose="05050102010706020507" pitchFamily="18" charset="2"/>
              <a:buNone/>
            </a:pPr>
            <a:r>
              <a:rPr lang="tr-TR" altLang="tr-TR" sz="2000" dirty="0"/>
              <a:t>  </a:t>
            </a:r>
            <a:r>
              <a:rPr lang="tr-TR" altLang="tr-TR" sz="4000" b="1" dirty="0">
                <a:solidFill>
                  <a:srgbClr val="CC3399"/>
                </a:solidFill>
              </a:rPr>
              <a:t>Kişinin kendi iç-diyaloğunda söyledikleri, duygularını ve performansını etkiler. Otomatik olumsuz düşüncelerinizi daha akılcı ve işlevsel düşüncelerle değiştirin:</a:t>
            </a:r>
          </a:p>
          <a:p>
            <a:pPr lvl="2">
              <a:buFont typeface="Symbol" panose="05050102010706020507" pitchFamily="18" charset="2"/>
              <a:buNone/>
            </a:pPr>
            <a:r>
              <a:rPr lang="tr-TR" altLang="tr-TR" sz="4000" b="1" dirty="0">
                <a:solidFill>
                  <a:srgbClr val="CC3399"/>
                </a:solidFill>
              </a:rPr>
              <a:t>“Sadece ben değil herkes heyecanlı”,</a:t>
            </a:r>
          </a:p>
          <a:p>
            <a:pPr lvl="2">
              <a:buFont typeface="Symbol" panose="05050102010706020507" pitchFamily="18" charset="2"/>
              <a:buNone/>
            </a:pPr>
            <a:r>
              <a:rPr lang="tr-TR" altLang="tr-TR" sz="4000" b="1" dirty="0">
                <a:solidFill>
                  <a:srgbClr val="CC3399"/>
                </a:solidFill>
              </a:rPr>
              <a:t>“Sakin ol ve rahatla”, </a:t>
            </a:r>
          </a:p>
          <a:p>
            <a:pPr lvl="2">
              <a:buFont typeface="Symbol" panose="05050102010706020507" pitchFamily="18" charset="2"/>
              <a:buNone/>
            </a:pPr>
            <a:r>
              <a:rPr lang="tr-TR" altLang="tr-TR" sz="4000" b="1" dirty="0">
                <a:solidFill>
                  <a:srgbClr val="CC3399"/>
                </a:solidFill>
              </a:rPr>
              <a:t>“Şimdi kaygılanma zamanı değil, sınav zamanı”</a:t>
            </a:r>
          </a:p>
          <a:p>
            <a:pPr lvl="2">
              <a:buFont typeface="Symbol" panose="05050102010706020507" pitchFamily="18" charset="2"/>
              <a:buNone/>
            </a:pPr>
            <a:r>
              <a:rPr lang="tr-TR" altLang="tr-TR" sz="4000" b="1" dirty="0">
                <a:solidFill>
                  <a:srgbClr val="CC3399"/>
                </a:solidFill>
              </a:rPr>
              <a:t>“Kaygının sana bir yararı yok”</a:t>
            </a:r>
          </a:p>
          <a:p>
            <a:pPr lvl="2">
              <a:buFont typeface="Symbol" panose="05050102010706020507" pitchFamily="18" charset="2"/>
              <a:buNone/>
            </a:pPr>
            <a:r>
              <a:rPr lang="tr-TR" altLang="tr-TR" sz="4000" b="1" dirty="0">
                <a:solidFill>
                  <a:srgbClr val="CC3399"/>
                </a:solidFill>
              </a:rPr>
              <a:t>“Kaygılanarak zaman kaybetmek yerine sınava odaklan” </a:t>
            </a:r>
          </a:p>
          <a:p>
            <a:pPr lvl="2">
              <a:buFont typeface="Symbol" panose="05050102010706020507" pitchFamily="18" charset="2"/>
              <a:buNone/>
            </a:pPr>
            <a:r>
              <a:rPr lang="tr-TR" altLang="tr-TR" sz="4000" b="1" dirty="0">
                <a:solidFill>
                  <a:srgbClr val="CC3399"/>
                </a:solidFill>
              </a:rPr>
              <a:t>“Elinden gelenin en iyisini yap”</a:t>
            </a:r>
          </a:p>
        </p:txBody>
      </p:sp>
    </p:spTree>
    <p:extLst>
      <p:ext uri="{BB962C8B-B14F-4D97-AF65-F5344CB8AC3E}">
        <p14:creationId xmlns="" xmlns:p14="http://schemas.microsoft.com/office/powerpoint/2010/main" val="341299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9200" y="960605"/>
            <a:ext cx="8761413" cy="706964"/>
          </a:xfrm>
        </p:spPr>
        <p:txBody>
          <a:bodyPr>
            <a:noAutofit/>
          </a:bodyPr>
          <a:lstStyle/>
          <a:p>
            <a:r>
              <a:rPr lang="tr-TR" sz="6600" b="1" dirty="0" smtClean="0">
                <a:solidFill>
                  <a:srgbClr val="7030A0"/>
                </a:solidFill>
              </a:rPr>
              <a:t>Gevşeme yöntemi</a:t>
            </a:r>
            <a:endParaRPr lang="tr-TR" sz="6600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200" b="1" dirty="0">
                <a:solidFill>
                  <a:srgbClr val="CC3399"/>
                </a:solidFill>
              </a:rPr>
              <a:t> (1) Sağ yumruğunuzu sıkın, bir süre tutun ve gevşetin. El kaslarınızın eliniz sıkılıyken ve daha sonra gevşeyince, nasıl hissettiğine dikkat edin.</a:t>
            </a:r>
            <a:br>
              <a:rPr lang="tr-TR" sz="3200" b="1" dirty="0">
                <a:solidFill>
                  <a:srgbClr val="CC3399"/>
                </a:solidFill>
              </a:rPr>
            </a:br>
            <a:r>
              <a:rPr lang="tr-TR" sz="3200" b="1" dirty="0">
                <a:solidFill>
                  <a:srgbClr val="CC3399"/>
                </a:solidFill>
              </a:rPr>
              <a:t/>
            </a:r>
            <a:br>
              <a:rPr lang="tr-TR" sz="3200" b="1" dirty="0">
                <a:solidFill>
                  <a:srgbClr val="CC3399"/>
                </a:solidFill>
              </a:rPr>
            </a:br>
            <a:r>
              <a:rPr lang="tr-TR" sz="3200" b="1" dirty="0">
                <a:solidFill>
                  <a:srgbClr val="CC3399"/>
                </a:solidFill>
              </a:rPr>
              <a:t> (2) Aynı yumruğunuzu yavaş yavaş sıkın ve bir süre sonra yavaş yavaş gevşetin. Yine dikkatinizi kaslarınızdan ayırmayın yumruk sıkılırken ve gevşerken nasıl bir değişiklik olduğunu gözleyin.</a:t>
            </a:r>
            <a:br>
              <a:rPr lang="tr-TR" sz="3200" b="1" dirty="0">
                <a:solidFill>
                  <a:srgbClr val="CC3399"/>
                </a:solidFill>
              </a:rPr>
            </a:br>
            <a:r>
              <a:rPr lang="tr-TR" sz="3200" b="1" dirty="0">
                <a:solidFill>
                  <a:srgbClr val="CC3399"/>
                </a:solidFill>
              </a:rPr>
              <a:t/>
            </a:r>
            <a:br>
              <a:rPr lang="tr-TR" sz="3200" b="1" dirty="0">
                <a:solidFill>
                  <a:srgbClr val="CC3399"/>
                </a:solidFill>
              </a:rPr>
            </a:br>
            <a:r>
              <a:rPr lang="tr-TR" sz="3200" b="1" dirty="0">
                <a:solidFill>
                  <a:srgbClr val="CC3399"/>
                </a:solidFill>
              </a:rPr>
              <a:t> (3) Şimdi sol yumruğunuzu sıkın, bir süre tutun ve gevşetin.</a:t>
            </a:r>
            <a:br>
              <a:rPr lang="tr-TR" sz="3200" b="1" dirty="0">
                <a:solidFill>
                  <a:srgbClr val="CC3399"/>
                </a:solidFill>
              </a:rPr>
            </a:br>
            <a:r>
              <a:rPr lang="tr-TR" sz="3200" b="1" dirty="0">
                <a:solidFill>
                  <a:srgbClr val="CC3399"/>
                </a:solidFill>
              </a:rPr>
              <a:t/>
            </a:r>
            <a:br>
              <a:rPr lang="tr-TR" sz="3200" b="1" dirty="0">
                <a:solidFill>
                  <a:srgbClr val="CC3399"/>
                </a:solidFill>
              </a:rPr>
            </a:br>
            <a:r>
              <a:rPr lang="tr-TR" sz="3200" b="1" dirty="0">
                <a:solidFill>
                  <a:srgbClr val="CC3399"/>
                </a:solidFill>
              </a:rPr>
              <a:t> (4) Sol yumruğunuzu yavaş yavaş sıkın ve bir süre öyle tuttuktan sonra yavaş yavaş gevşetin.</a:t>
            </a:r>
          </a:p>
        </p:txBody>
      </p:sp>
    </p:spTree>
    <p:extLst>
      <p:ext uri="{BB962C8B-B14F-4D97-AF65-F5344CB8AC3E}">
        <p14:creationId xmlns="" xmlns:p14="http://schemas.microsoft.com/office/powerpoint/2010/main" val="4363067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7030A0"/>
                </a:solidFill>
              </a:rPr>
              <a:t>ÖZET </a:t>
            </a:r>
            <a:endParaRPr lang="tr-TR" sz="6000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9718" y="1597573"/>
            <a:ext cx="10753725" cy="4777102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CC3399"/>
                </a:solidFill>
              </a:rPr>
              <a:t>Zamanı etkili kullanma</a:t>
            </a:r>
            <a:endParaRPr lang="tr-TR" sz="2800" b="1" dirty="0" smtClean="0">
              <a:solidFill>
                <a:srgbClr val="CC3399"/>
              </a:solidFill>
            </a:endParaRPr>
          </a:p>
          <a:p>
            <a:r>
              <a:rPr lang="tr-TR" sz="2800" b="1" dirty="0" smtClean="0">
                <a:solidFill>
                  <a:srgbClr val="CC3399"/>
                </a:solidFill>
              </a:rPr>
              <a:t>Sınav için olumlu düşünün. Olumsuz </a:t>
            </a:r>
            <a:r>
              <a:rPr lang="tr-TR" sz="2800" b="1" dirty="0" smtClean="0">
                <a:solidFill>
                  <a:srgbClr val="CC3399"/>
                </a:solidFill>
              </a:rPr>
              <a:t>düşüncelerimize «DUR!» diyeceğiz.</a:t>
            </a:r>
          </a:p>
          <a:p>
            <a:r>
              <a:rPr lang="tr-TR" sz="2800" b="1" dirty="0" smtClean="0">
                <a:solidFill>
                  <a:srgbClr val="CC3399"/>
                </a:solidFill>
              </a:rPr>
              <a:t>Ailemizin </a:t>
            </a:r>
            <a:r>
              <a:rPr lang="tr-TR" sz="2800" b="1" dirty="0" smtClean="0">
                <a:solidFill>
                  <a:srgbClr val="CC3399"/>
                </a:solidFill>
              </a:rPr>
              <a:t>bizden beklentilerini doğal karşılayacağız fakat bizde yoğun kaygı uyandırmasına izin vermeyeceğiz.</a:t>
            </a:r>
          </a:p>
          <a:p>
            <a:r>
              <a:rPr lang="tr-TR" sz="2800" b="1" dirty="0" smtClean="0">
                <a:solidFill>
                  <a:srgbClr val="CC3399"/>
                </a:solidFill>
              </a:rPr>
              <a:t>Sınav </a:t>
            </a:r>
            <a:r>
              <a:rPr lang="tr-TR" sz="2800" b="1" dirty="0" smtClean="0">
                <a:solidFill>
                  <a:srgbClr val="CC3399"/>
                </a:solidFill>
              </a:rPr>
              <a:t>bizim kişiliğimizi değil bilgi düzeyimizi belirleyeceğinden değerlendirilme korkusuna </a:t>
            </a:r>
            <a:r>
              <a:rPr lang="tr-TR" sz="2800" b="1" dirty="0" smtClean="0">
                <a:solidFill>
                  <a:srgbClr val="CC3399"/>
                </a:solidFill>
              </a:rPr>
              <a:t>kapılmayacağız.</a:t>
            </a:r>
          </a:p>
          <a:p>
            <a:r>
              <a:rPr lang="tr-TR" sz="2800" b="1" dirty="0" smtClean="0">
                <a:solidFill>
                  <a:srgbClr val="CC3399"/>
                </a:solidFill>
              </a:rPr>
              <a:t>Kendi </a:t>
            </a:r>
            <a:r>
              <a:rPr lang="tr-TR" sz="2800" b="1" dirty="0" smtClean="0">
                <a:solidFill>
                  <a:srgbClr val="CC3399"/>
                </a:solidFill>
              </a:rPr>
              <a:t>hedefimize odaklanarak rekabetçi ortamlardaki karşılaştırmalara kulak asmayacağız</a:t>
            </a:r>
            <a:r>
              <a:rPr lang="tr-TR" sz="2800" b="1" dirty="0" smtClean="0">
                <a:solidFill>
                  <a:srgbClr val="CC3399"/>
                </a:solidFill>
              </a:rPr>
              <a:t>.</a:t>
            </a:r>
            <a:r>
              <a:rPr lang="tr-TR" sz="2800" b="1" dirty="0" smtClean="0">
                <a:solidFill>
                  <a:srgbClr val="CC3399"/>
                </a:solidFill>
              </a:rPr>
              <a:t> </a:t>
            </a:r>
          </a:p>
          <a:p>
            <a:r>
              <a:rPr lang="tr-TR" sz="2800" b="1" dirty="0" smtClean="0">
                <a:solidFill>
                  <a:srgbClr val="CC3399"/>
                </a:solidFill>
              </a:rPr>
              <a:t>Sınavdan </a:t>
            </a:r>
            <a:r>
              <a:rPr lang="tr-TR" sz="2800" b="1" dirty="0" smtClean="0">
                <a:solidFill>
                  <a:srgbClr val="CC3399"/>
                </a:solidFill>
              </a:rPr>
              <a:t>önce zihninizde geçmişteki başarısızlıklarınızı değil, başarılarınızı vurgulayın.</a:t>
            </a:r>
          </a:p>
          <a:p>
            <a:pPr>
              <a:buNone/>
            </a:pPr>
            <a:endParaRPr lang="tr-TR" sz="28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68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tr-TR" sz="6000" b="1" dirty="0" smtClean="0">
                <a:solidFill>
                  <a:srgbClr val="7A0C6A"/>
                </a:solidFill>
                <a:latin typeface="Plantagenet Cherokee"/>
              </a:rPr>
              <a:t>Sınav Kaygısı Nedir?</a:t>
            </a:r>
            <a:endParaRPr lang="tr-TR" sz="6000" b="1" i="0" dirty="0">
              <a:solidFill>
                <a:srgbClr val="7A0C6A"/>
              </a:solidFill>
              <a:latin typeface="Plantagenet Cherokee"/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400" b="1" dirty="0" smtClean="0">
                <a:solidFill>
                  <a:srgbClr val="CC3399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  <a:cs typeface="Times New Roman" panose="02020603050405020304" pitchFamily="18" charset="0"/>
              </a:rPr>
              <a:t>Sınav </a:t>
            </a:r>
            <a:r>
              <a:rPr lang="tr-TR" sz="4000" b="1" dirty="0">
                <a:solidFill>
                  <a:srgbClr val="CC3399"/>
                </a:solidFill>
                <a:latin typeface="+mj-lt"/>
                <a:cs typeface="Times New Roman" panose="02020603050405020304" pitchFamily="18" charset="0"/>
              </a:rPr>
              <a:t>öncesinde öğrenilen bilginin, sınav sırasında etkili bir biçimde kullanılmasına engel olan ve başarının düşmesine yol açan yoğun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  <a:cs typeface="Times New Roman" panose="02020603050405020304" pitchFamily="18" charset="0"/>
              </a:rPr>
              <a:t>kaygıdır.</a:t>
            </a:r>
            <a:endParaRPr lang="tr-TR" sz="4000" dirty="0">
              <a:solidFill>
                <a:srgbClr val="CC3399"/>
              </a:solidFill>
              <a:latin typeface="+mj-lt"/>
            </a:endParaRPr>
          </a:p>
          <a:p>
            <a:pPr marL="0" indent="0">
              <a:buNone/>
            </a:pPr>
            <a:endParaRPr lang="tr-TR" sz="2400" b="1" dirty="0">
              <a:solidFill>
                <a:srgbClr val="CC3399"/>
              </a:solidFill>
              <a:latin typeface="+mj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08" y="2595520"/>
            <a:ext cx="3960809" cy="4262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927279" y="1213834"/>
            <a:ext cx="9982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4000" b="1" dirty="0" smtClean="0">
                <a:solidFill>
                  <a:srgbClr val="CC3399"/>
                </a:solidFill>
              </a:rPr>
              <a:t>Sınav kaygısı, her yaş grubundan öğrencinin yaşadığı bir problemdir. Ancak bu , </a:t>
            </a:r>
            <a:r>
              <a:rPr lang="tr-TR" sz="4000" b="1" dirty="0" smtClean="0">
                <a:solidFill>
                  <a:srgbClr val="7030A0"/>
                </a:solidFill>
              </a:rPr>
              <a:t>aşılamayacak bir problem değildir</a:t>
            </a:r>
            <a:r>
              <a:rPr lang="tr-TR" sz="4000" b="1" dirty="0" smtClean="0">
                <a:solidFill>
                  <a:srgbClr val="CC3399"/>
                </a:solidFill>
              </a:rPr>
              <a:t>.</a:t>
            </a:r>
          </a:p>
          <a:p>
            <a:pPr marL="0" indent="0">
              <a:buNone/>
            </a:pPr>
            <a:endParaRPr lang="tr-TR" sz="40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2" y="2323564"/>
            <a:ext cx="5666545" cy="3966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9179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idx="4294967295"/>
          </p:nvPr>
        </p:nvSpPr>
        <p:spPr>
          <a:xfrm>
            <a:off x="1133342" y="286555"/>
            <a:ext cx="9982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000" dirty="0"/>
          </a:p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4000" b="1" dirty="0" smtClean="0">
                <a:solidFill>
                  <a:srgbClr val="CC3399"/>
                </a:solidFill>
              </a:rPr>
              <a:t>Sınav </a:t>
            </a:r>
            <a:r>
              <a:rPr lang="tr-TR" sz="4000" b="1" dirty="0">
                <a:solidFill>
                  <a:srgbClr val="CC3399"/>
                </a:solidFill>
              </a:rPr>
              <a:t>kaygısında sınavın kendisi strese yol açmaz, sınavın kişi tarafından </a:t>
            </a:r>
            <a:r>
              <a:rPr lang="tr-TR" sz="4000" b="1" dirty="0" smtClean="0">
                <a:solidFill>
                  <a:srgbClr val="00B050"/>
                </a:solidFill>
              </a:rPr>
              <a:t>algılanış biçimi </a:t>
            </a:r>
            <a:r>
              <a:rPr lang="tr-TR" sz="4000" b="1" dirty="0" smtClean="0">
                <a:solidFill>
                  <a:srgbClr val="CC3399"/>
                </a:solidFill>
              </a:rPr>
              <a:t>kaygıya </a:t>
            </a:r>
            <a:r>
              <a:rPr lang="tr-TR" sz="4000" b="1" dirty="0">
                <a:solidFill>
                  <a:srgbClr val="CC3399"/>
                </a:solidFill>
              </a:rPr>
              <a:t>neden olur. </a:t>
            </a:r>
          </a:p>
          <a:p>
            <a:pPr marL="0" indent="0">
              <a:buNone/>
            </a:pPr>
            <a:r>
              <a:rPr lang="tr-TR" sz="4000" b="1" dirty="0" smtClean="0">
                <a:solidFill>
                  <a:srgbClr val="CC3399"/>
                </a:solidFill>
              </a:rPr>
              <a:t>	Bu </a:t>
            </a:r>
            <a:r>
              <a:rPr lang="tr-TR" sz="4000" b="1" dirty="0">
                <a:solidFill>
                  <a:srgbClr val="CC3399"/>
                </a:solidFill>
              </a:rPr>
              <a:t>nedenledir ki </a:t>
            </a:r>
            <a:r>
              <a:rPr lang="tr-TR" sz="4000" b="1" dirty="0" smtClean="0">
                <a:solidFill>
                  <a:srgbClr val="CC3399"/>
                </a:solidFill>
              </a:rPr>
              <a:t>bazı öğrenciler </a:t>
            </a:r>
            <a:r>
              <a:rPr lang="tr-TR" sz="4000" b="1" dirty="0">
                <a:solidFill>
                  <a:srgbClr val="CC3399"/>
                </a:solidFill>
              </a:rPr>
              <a:t>sınavlarda çok rahat ve başarılıdır, </a:t>
            </a:r>
            <a:r>
              <a:rPr lang="tr-TR" sz="4000" b="1" dirty="0" smtClean="0">
                <a:solidFill>
                  <a:srgbClr val="CC3399"/>
                </a:solidFill>
              </a:rPr>
              <a:t>bazıları ise kaygılı ve başarısız olur</a:t>
            </a:r>
            <a:r>
              <a:rPr lang="tr-TR" sz="4000" b="1" dirty="0">
                <a:solidFill>
                  <a:srgbClr val="CC3399"/>
                </a:solidFill>
              </a:rPr>
              <a:t>. </a:t>
            </a:r>
          </a:p>
          <a:p>
            <a:endParaRPr 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93" y="3544725"/>
            <a:ext cx="2794197" cy="267914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8" y="3550825"/>
            <a:ext cx="2558804" cy="2835107"/>
          </a:xfrm>
          <a:prstGeom prst="rect">
            <a:avLst/>
          </a:prstGeom>
        </p:spPr>
      </p:pic>
      <p:pic>
        <p:nvPicPr>
          <p:cNvPr id="5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79" y="3867613"/>
            <a:ext cx="3636580" cy="2344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4294967295"/>
          </p:nvPr>
        </p:nvSpPr>
        <p:spPr>
          <a:xfrm>
            <a:off x="940158" y="518374"/>
            <a:ext cx="11064708" cy="624303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	</a:t>
            </a:r>
            <a:r>
              <a:rPr lang="tr-TR" sz="4000" b="1" dirty="0" smtClean="0">
                <a:solidFill>
                  <a:srgbClr val="0070C0"/>
                </a:solidFill>
                <a:latin typeface="+mj-lt"/>
              </a:rPr>
              <a:t>Sınavın kendisi kaygı yapmaz.</a:t>
            </a:r>
          </a:p>
          <a:p>
            <a:pPr marL="457200" lvl="1" indent="0">
              <a:buNone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	Eğer;</a:t>
            </a:r>
          </a:p>
          <a:p>
            <a:pPr lvl="1"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Sınav sırasında kendinizi boşlukta hissediyorsanız,</a:t>
            </a:r>
          </a:p>
          <a:p>
            <a:pPr lvl="1"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Terleme, kalp çarpıntısı, gerginlik, bulantı vb. hissediyorsanız,</a:t>
            </a:r>
          </a:p>
          <a:p>
            <a:pPr lvl="1"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Sınavdan sonra soruları rahatça cevaplayabiliyorsanız,</a:t>
            </a:r>
          </a:p>
          <a:p>
            <a:pPr lvl="1"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Gerçek performansınızı gösteremediğinize inanıyorsanız,</a:t>
            </a:r>
          </a:p>
          <a:p>
            <a:pPr lvl="1"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Konsantrasyon güçlüğü yaşıyorsanız,</a:t>
            </a:r>
          </a:p>
          <a:p>
            <a:pPr lvl="1"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Yorgunluk hissediyorsanız,							</a:t>
            </a:r>
          </a:p>
          <a:p>
            <a:pPr lvl="1"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İstenmeyen düşünceler zihninizde beliriyorsa</a:t>
            </a:r>
          </a:p>
          <a:p>
            <a:pPr marL="457200" lvl="1" indent="0">
              <a:buNone/>
            </a:pP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	</a:t>
            </a:r>
            <a:r>
              <a:rPr lang="tr-TR" sz="4000" b="1" dirty="0" smtClean="0">
                <a:solidFill>
                  <a:srgbClr val="FF0000"/>
                </a:solidFill>
                <a:latin typeface="+mj-lt"/>
              </a:rPr>
              <a:t>SINAV KAYGINIZ VAR </a:t>
            </a:r>
            <a:r>
              <a:rPr lang="tr-TR" sz="4000" b="1" dirty="0" smtClean="0">
                <a:solidFill>
                  <a:srgbClr val="CC3399"/>
                </a:solidFill>
                <a:latin typeface="+mj-lt"/>
              </a:rPr>
              <a:t>demektir.</a:t>
            </a:r>
            <a:endParaRPr lang="tr-TR" sz="4000" b="1" dirty="0">
              <a:solidFill>
                <a:srgbClr val="CC3399"/>
              </a:solidFill>
              <a:latin typeface="+mj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18" y="3698822"/>
            <a:ext cx="2854036" cy="2854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4900" y="37564"/>
            <a:ext cx="9980682" cy="1096962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tr-TR" sz="6000" b="1" i="0" dirty="0" smtClean="0">
                <a:solidFill>
                  <a:srgbClr val="7A0C6A"/>
                </a:solidFill>
                <a:ea typeface="+mj-ea"/>
                <a:cs typeface="+mj-cs"/>
              </a:rPr>
              <a:t>Kaygılı Olduğumuzu Nasıl Anlarız?</a:t>
            </a:r>
            <a:endParaRPr lang="tr-TR" sz="6000" b="1" i="0" dirty="0">
              <a:solidFill>
                <a:srgbClr val="7A0C6A"/>
              </a:solidFill>
              <a:ea typeface="+mj-ea"/>
              <a:cs typeface="+mj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82" y="1303984"/>
            <a:ext cx="9982200" cy="5554016"/>
          </a:xfrm>
        </p:spPr>
        <p:txBody>
          <a:bodyPr>
            <a:noAutofit/>
          </a:bodyPr>
          <a:lstStyle/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Nefes alış veriş sayısı artar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Terleme artar, tükürük salgılaması azalır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Uyku </a:t>
            </a: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düzeni bozulur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Baş ağrıları sıklaşır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Yorgunluk belirtileri ortaya çıkar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Ağız </a:t>
            </a: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kuruluğu</a:t>
            </a:r>
            <a:endParaRPr lang="tr-TR" sz="3600" b="1" dirty="0" smtClean="0">
              <a:solidFill>
                <a:srgbClr val="CC3399"/>
              </a:solidFill>
              <a:latin typeface="+mj-lt"/>
            </a:endParaRPr>
          </a:p>
        </p:txBody>
      </p:sp>
      <p:sp>
        <p:nvSpPr>
          <p:cNvPr id="5" name="Sol Ok 4"/>
          <p:cNvSpPr/>
          <p:nvPr/>
        </p:nvSpPr>
        <p:spPr>
          <a:xfrm>
            <a:off x="7353836" y="2366493"/>
            <a:ext cx="4430333" cy="3039414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tr-TR" b="1">
              <a:ln/>
              <a:solidFill>
                <a:schemeClr val="accent4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603087" y="3009037"/>
            <a:ext cx="3181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7A0C6A"/>
                </a:solidFill>
                <a:latin typeface="+mj-lt"/>
              </a:rPr>
              <a:t>Fizyolojik Belirtiler</a:t>
            </a:r>
          </a:p>
        </p:txBody>
      </p:sp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4294967295"/>
          </p:nvPr>
        </p:nvSpPr>
        <p:spPr>
          <a:xfrm>
            <a:off x="1056067" y="391197"/>
            <a:ext cx="9982200" cy="6584323"/>
          </a:xfrm>
        </p:spPr>
        <p:txBody>
          <a:bodyPr>
            <a:noAutofit/>
          </a:bodyPr>
          <a:lstStyle/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Gerginlik - Huzursuzluk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Umutsuzluk - Çaresizlik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Güvensizlik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Yaşamdan zevk alamama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Kızgınlık ve öfke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Sinirlilik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Korku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Panik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Heyecan</a:t>
            </a:r>
            <a:endParaRPr lang="tr-TR" sz="3600" b="1" dirty="0">
              <a:solidFill>
                <a:srgbClr val="CC3399"/>
              </a:solidFill>
              <a:latin typeface="+mj-lt"/>
            </a:endParaRPr>
          </a:p>
        </p:txBody>
      </p:sp>
      <p:sp>
        <p:nvSpPr>
          <p:cNvPr id="10" name="Sol Ok 9"/>
          <p:cNvSpPr/>
          <p:nvPr/>
        </p:nvSpPr>
        <p:spPr>
          <a:xfrm>
            <a:off x="7379592" y="2163652"/>
            <a:ext cx="4430333" cy="3039414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tr-TR" b="1">
              <a:ln/>
              <a:solidFill>
                <a:schemeClr val="accent4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538693" y="2947205"/>
            <a:ext cx="3168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7A0C6A"/>
                </a:solidFill>
                <a:latin typeface="+mj-lt"/>
              </a:rPr>
              <a:t>Psikolojik Belirtiler</a:t>
            </a:r>
            <a:endParaRPr lang="tr-TR" sz="5400" b="1" dirty="0">
              <a:solidFill>
                <a:srgbClr val="7A0C6A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4294967295"/>
          </p:nvPr>
        </p:nvSpPr>
        <p:spPr>
          <a:xfrm>
            <a:off x="1120462" y="1397359"/>
            <a:ext cx="9982200" cy="4572000"/>
          </a:xfrm>
        </p:spPr>
        <p:txBody>
          <a:bodyPr>
            <a:normAutofit/>
          </a:bodyPr>
          <a:lstStyle/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Dikkat toplamada ve sürdürmede zorluk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Gerçek olmayan inanç ve düşünceler</a:t>
            </a:r>
            <a:endParaRPr lang="tr-TR" sz="3600" b="1" dirty="0">
              <a:solidFill>
                <a:srgbClr val="CC3399"/>
              </a:solidFill>
              <a:latin typeface="+mj-lt"/>
            </a:endParaRP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Unutkanlık</a:t>
            </a:r>
            <a:endParaRPr lang="tr-TR" sz="3600" b="1" dirty="0" smtClean="0">
              <a:solidFill>
                <a:srgbClr val="CC3399"/>
              </a:solidFill>
              <a:latin typeface="+mj-lt"/>
            </a:endParaRP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Okuma anlamada güçlük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rgbClr val="CC3399"/>
                </a:solidFill>
                <a:latin typeface="+mj-lt"/>
              </a:rPr>
              <a:t>Düşünceleri organize edememe</a:t>
            </a:r>
          </a:p>
        </p:txBody>
      </p:sp>
      <p:sp>
        <p:nvSpPr>
          <p:cNvPr id="6" name="Sol Ok 5"/>
          <p:cNvSpPr/>
          <p:nvPr/>
        </p:nvSpPr>
        <p:spPr>
          <a:xfrm>
            <a:off x="7353834" y="2163652"/>
            <a:ext cx="4430333" cy="3039414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tr-TR" b="1">
              <a:ln/>
              <a:solidFill>
                <a:schemeClr val="accent4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461418" y="2960084"/>
            <a:ext cx="3322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7A0C6A"/>
                </a:solidFill>
                <a:latin typeface="+mj-lt"/>
              </a:rPr>
              <a:t>Zihinsel Belirtiler</a:t>
            </a:r>
            <a:endParaRPr lang="tr-TR" sz="5400" b="1" dirty="0">
              <a:solidFill>
                <a:srgbClr val="7A0C6A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Literature_16x9_TP103431361">
  <a:themeElements>
    <a:clrScheme name="Sar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Özel 1">
      <a:majorFont>
        <a:latin typeface="Arabic Typesetting"/>
        <a:ea typeface=""/>
        <a:cs typeface=""/>
      </a:majorFont>
      <a:minorFont>
        <a:latin typeface="Arabic Typesetting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Akademik sunu, ince çizgiler ve şerit tasarımı (geniş ekran)</Template>
  <TotalTime>0</TotalTime>
  <Words>577</Words>
  <Application>Microsoft Office PowerPoint</Application>
  <PresentationFormat>Özel</PresentationFormat>
  <Paragraphs>149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AcademicLiterature_16x9_TP103431361</vt:lpstr>
      <vt:lpstr>SINAV KAYGISI</vt:lpstr>
      <vt:lpstr>Kaygı Nedir?</vt:lpstr>
      <vt:lpstr>Sınav Kaygısı Nedir?</vt:lpstr>
      <vt:lpstr>Slayt 4</vt:lpstr>
      <vt:lpstr>Slayt 5</vt:lpstr>
      <vt:lpstr>Slayt 6</vt:lpstr>
      <vt:lpstr>Kaygılı Olduğumuzu Nasıl Anlarız?</vt:lpstr>
      <vt:lpstr>Slayt 8</vt:lpstr>
      <vt:lpstr>Slayt 9</vt:lpstr>
      <vt:lpstr>Slayt 10</vt:lpstr>
      <vt:lpstr>Kaygı Nedenleri</vt:lpstr>
      <vt:lpstr>Slayt 12</vt:lpstr>
      <vt:lpstr>Kaygı Sonuçları</vt:lpstr>
      <vt:lpstr>Yararsız Düşünceler</vt:lpstr>
      <vt:lpstr>Alternatif Düşünceler</vt:lpstr>
      <vt:lpstr>Sınav Kaygısını Azaltan Etkenler</vt:lpstr>
      <vt:lpstr>Slayt 17</vt:lpstr>
      <vt:lpstr>Slayt 18</vt:lpstr>
      <vt:lpstr>Kaygıyla Başa Çıkma Teknikleri</vt:lpstr>
      <vt:lpstr>Olumsuz düşünceleri durdurma</vt:lpstr>
      <vt:lpstr>Olumsuz Düşünceleri Durdurma</vt:lpstr>
      <vt:lpstr>İç-Diyaloğu Kurma</vt:lpstr>
      <vt:lpstr>Gevşeme yöntemi</vt:lpstr>
      <vt:lpstr>ÖZET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2014-12-27T18:11:56Z</dcterms:created>
  <dcterms:modified xsi:type="dcterms:W3CDTF">2015-11-13T09:16:05Z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